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05" r:id="rId3"/>
    <p:sldId id="296" r:id="rId4"/>
    <p:sldId id="298" r:id="rId5"/>
    <p:sldId id="261" r:id="rId6"/>
    <p:sldId id="262" r:id="rId7"/>
    <p:sldId id="297" r:id="rId8"/>
    <p:sldId id="263" r:id="rId9"/>
    <p:sldId id="271" r:id="rId10"/>
    <p:sldId id="274" r:id="rId11"/>
    <p:sldId id="266" r:id="rId12"/>
    <p:sldId id="289" r:id="rId13"/>
    <p:sldId id="275" r:id="rId14"/>
    <p:sldId id="285" r:id="rId15"/>
    <p:sldId id="277" r:id="rId16"/>
    <p:sldId id="286" r:id="rId17"/>
    <p:sldId id="299" r:id="rId18"/>
    <p:sldId id="300" r:id="rId19"/>
    <p:sldId id="279" r:id="rId20"/>
    <p:sldId id="291" r:id="rId21"/>
    <p:sldId id="280" r:id="rId22"/>
    <p:sldId id="281" r:id="rId23"/>
    <p:sldId id="290" r:id="rId24"/>
    <p:sldId id="301" r:id="rId25"/>
    <p:sldId id="302" r:id="rId26"/>
    <p:sldId id="287" r:id="rId27"/>
    <p:sldId id="283" r:id="rId28"/>
    <p:sldId id="293" r:id="rId29"/>
    <p:sldId id="303" r:id="rId30"/>
    <p:sldId id="304" r:id="rId31"/>
    <p:sldId id="288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85A1E68-F62B-B148-95A9-70F9B1ABF11F}">
          <p14:sldIdLst>
            <p14:sldId id="256"/>
            <p14:sldId id="305"/>
          </p14:sldIdLst>
        </p14:section>
        <p14:section name="Social Media" id="{D2EC8494-D9B1-D84A-879A-9F8A6241C8A9}">
          <p14:sldIdLst>
            <p14:sldId id="296"/>
            <p14:sldId id="298"/>
            <p14:sldId id="261"/>
            <p14:sldId id="262"/>
            <p14:sldId id="297"/>
            <p14:sldId id="263"/>
            <p14:sldId id="271"/>
            <p14:sldId id="274"/>
            <p14:sldId id="266"/>
            <p14:sldId id="289"/>
            <p14:sldId id="275"/>
            <p14:sldId id="285"/>
            <p14:sldId id="277"/>
            <p14:sldId id="286"/>
            <p14:sldId id="299"/>
          </p14:sldIdLst>
        </p14:section>
        <p14:section name="Personal Webpage" id="{9B135F0E-8611-A841-8E88-D0C7113A7508}">
          <p14:sldIdLst>
            <p14:sldId id="300"/>
            <p14:sldId id="279"/>
            <p14:sldId id="291"/>
            <p14:sldId id="280"/>
            <p14:sldId id="281"/>
            <p14:sldId id="290"/>
            <p14:sldId id="301"/>
          </p14:sldIdLst>
        </p14:section>
        <p14:section name="Find Community" id="{9900707B-DF0C-D340-8389-AA8525D6E379}">
          <p14:sldIdLst>
            <p14:sldId id="302"/>
            <p14:sldId id="287"/>
            <p14:sldId id="283"/>
            <p14:sldId id="293"/>
            <p14:sldId id="303"/>
          </p14:sldIdLst>
        </p14:section>
        <p14:section name="Conclusions" id="{013A61CD-9C51-1545-A249-3D307EBBCB39}">
          <p14:sldIdLst>
            <p14:sldId id="304"/>
            <p14:sldId id="288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D94"/>
    <a:srgbClr val="FFFF00"/>
    <a:srgbClr val="F5F4F4"/>
    <a:srgbClr val="BC0D05"/>
    <a:srgbClr val="831717"/>
    <a:srgbClr val="84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88211" autoAdjust="0"/>
  </p:normalViewPr>
  <p:slideViewPr>
    <p:cSldViewPr snapToGrid="0" snapToObjects="1">
      <p:cViewPr varScale="1">
        <p:scale>
          <a:sx n="102" d="100"/>
          <a:sy n="102" d="100"/>
        </p:scale>
        <p:origin x="216" y="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84BB-F3EB-D549-BBCC-E1C5C2272E19}" type="datetimeFigureOut">
              <a:rPr lang="en-US" smtClean="0"/>
              <a:t>9/27/18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C18D5-BEE4-AF43-B048-4D3109A463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41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2FA0-8B87-E54A-9A72-E4778A953777}" type="datetimeFigureOut">
              <a:rPr lang="en-US" smtClean="0"/>
              <a:t>9/27/18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933FC-8204-E243-89A9-101EB8CCEF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10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52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74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2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discovered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7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Discover</a:t>
            </a:r>
            <a:r>
              <a:rPr lang="en-US" baseline="0" dirty="0"/>
              <a:t>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3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Discover</a:t>
            </a:r>
            <a:r>
              <a:rPr lang="en-US" baseline="0" dirty="0"/>
              <a:t>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40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Criticisms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88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70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3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5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digital humanities</a:t>
            </a:r>
          </a:p>
          <a:p>
            <a:pPr lvl="1"/>
            <a:r>
              <a:rPr lang="en-US" dirty="0"/>
              <a:t>Slavic and East European Languages and Literatures List</a:t>
            </a:r>
          </a:p>
          <a:p>
            <a:pPr lvl="1"/>
            <a:r>
              <a:rPr lang="en-US" dirty="0"/>
              <a:t>SOCNET: The Social Networks Listserv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0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1431183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/>
              <a:t>Main 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6037" y="2040869"/>
            <a:ext cx="10519929" cy="333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3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2485366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/>
              <a:t>Section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57600" y="3350549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4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/>
              <a:t>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0438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 b="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/>
              <a:t>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575607"/>
            <a:ext cx="4011084" cy="4550557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9599" y="1425955"/>
            <a:ext cx="402336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/>
              <a:t>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4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8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509889" y="-762000"/>
            <a:ext cx="12192000" cy="251820"/>
          </a:xfrm>
          <a:prstGeom prst="rect">
            <a:avLst/>
          </a:prstGeom>
          <a:solidFill>
            <a:srgbClr val="BC0D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182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2695223" y="4646869"/>
            <a:ext cx="68015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joeystan@uga.edu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36037" y="1549337"/>
            <a:ext cx="1051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Thank You!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968251"/>
            <a:ext cx="10972800" cy="1027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x-none" dirty="0"/>
              <a:t>Special thanks</a:t>
            </a:r>
          </a:p>
        </p:txBody>
      </p:sp>
    </p:spTree>
    <p:extLst>
      <p:ext uri="{BB962C8B-B14F-4D97-AF65-F5344CB8AC3E}">
        <p14:creationId xmlns:p14="http://schemas.microsoft.com/office/powerpoint/2010/main" val="76235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31546"/>
            <a:ext cx="12192000" cy="626454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51820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6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67" r:id="rId6"/>
    <p:sldLayoutId id="2147483671" r:id="rId7"/>
    <p:sldLayoutId id="2147483673" r:id="rId8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scholar.google.com/scholar?hl=en&amp;q=American+English:+dialects+and+variation&amp;btnG=&amp;as_sdt=1,11&amp;as_sdtp=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languagejones.com/" TargetMode="External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www.wix.com/website-template/view/html/1596" TargetMode="External"/><Relationship Id="rId10" Type="http://schemas.openxmlformats.org/officeDocument/2006/relationships/image" Target="../media/image37.tiff"/><Relationship Id="rId4" Type="http://schemas.openxmlformats.org/officeDocument/2006/relationships/hyperlink" Target="http://rochelleterman.com/" TargetMode="External"/><Relationship Id="rId9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ravanareddy.github.io/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5" Type="http://schemas.openxmlformats.org/officeDocument/2006/relationships/hyperlink" Target="beautiful%20example" TargetMode="External"/><Relationship Id="rId4" Type="http://schemas.openxmlformats.org/officeDocument/2006/relationships/hyperlink" Target="http://ahmedmoustafa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tics.google.com/analytics/web/#report/defaultid/a86802921w129097126p132851130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68130" y="1348056"/>
            <a:ext cx="10519929" cy="6225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Brand Yourself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68130" y="1957742"/>
            <a:ext cx="10519929" cy="333520"/>
          </a:xfrm>
        </p:spPr>
        <p:txBody>
          <a:bodyPr/>
          <a:lstStyle/>
          <a:p>
            <a:r>
              <a:rPr lang="en-US" dirty="0"/>
              <a:t>Creating a Digital, Professional Presence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64614" y="2854722"/>
            <a:ext cx="8526959" cy="113877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DigiLab Reasearch Assistant</a:t>
            </a: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joeystanley.com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4614" y="4310733"/>
            <a:ext cx="8526959" cy="76944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endParaRPr lang="en-US" sz="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September 28, 2018</a:t>
            </a:r>
          </a:p>
          <a:p>
            <a:pPr algn="ctr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DigiLab, Main Library, University of Georgia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33BC1-35A3-6D4B-A0E6-5D9FB5138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5" y="617517"/>
            <a:ext cx="3554953" cy="53043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C9A612-33B7-2D44-A984-97B8BAC8FD45}"/>
              </a:ext>
            </a:extLst>
          </p:cNvPr>
          <p:cNvSpPr/>
          <p:nvPr/>
        </p:nvSpPr>
        <p:spPr>
          <a:xfrm>
            <a:off x="5652654" y="2518629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169659-285C-5A4B-B52F-7DB7FEBC10E5}"/>
              </a:ext>
            </a:extLst>
          </p:cNvPr>
          <p:cNvSpPr/>
          <p:nvPr/>
        </p:nvSpPr>
        <p:spPr>
          <a:xfrm>
            <a:off x="5652654" y="4160080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1EDAF1-D05E-DF4D-B726-8DA0B2D256A9}"/>
              </a:ext>
            </a:extLst>
          </p:cNvPr>
          <p:cNvSpPr/>
          <p:nvPr/>
        </p:nvSpPr>
        <p:spPr>
          <a:xfrm>
            <a:off x="1222116" y="5918035"/>
            <a:ext cx="1815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venir Roman" panose="02000503020000020003" pitchFamily="2" charset="0"/>
              </a:rPr>
              <a:t>https://</a:t>
            </a:r>
            <a:r>
              <a:rPr lang="en-US" sz="1200" dirty="0" err="1">
                <a:latin typeface="Avenir Roman" panose="02000503020000020003" pitchFamily="2" charset="0"/>
              </a:rPr>
              <a:t>xkcd.com</a:t>
            </a:r>
            <a:r>
              <a:rPr lang="en-US" sz="1200" dirty="0">
                <a:latin typeface="Avenir Roman" panose="02000503020000020003" pitchFamily="2" charset="0"/>
              </a:rPr>
              <a:t>/1827/</a:t>
            </a:r>
          </a:p>
        </p:txBody>
      </p:sp>
    </p:spTree>
    <p:extLst>
      <p:ext uri="{BB962C8B-B14F-4D97-AF65-F5344CB8AC3E}">
        <p14:creationId xmlns:p14="http://schemas.microsoft.com/office/powerpoint/2010/main" val="41444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analytics</a:t>
            </a:r>
          </a:p>
          <a:p>
            <a:r>
              <a:rPr lang="en-US" dirty="0"/>
              <a:t>similar to Academia.edu</a:t>
            </a:r>
          </a:p>
          <a:p>
            <a:r>
              <a:rPr lang="en-US" dirty="0"/>
              <a:t>institutions instead of cities</a:t>
            </a:r>
          </a:p>
          <a:p>
            <a:r>
              <a:rPr lang="en-US" dirty="0"/>
              <a:t>number of citations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criticisms</a:t>
            </a:r>
          </a:p>
          <a:p>
            <a:r>
              <a:rPr lang="en-US" dirty="0"/>
              <a:t>borderline spam </a:t>
            </a:r>
          </a:p>
          <a:p>
            <a:r>
              <a:rPr lang="en-US" dirty="0"/>
              <a:t>spam invites to your co-authors</a:t>
            </a:r>
          </a:p>
          <a:p>
            <a:r>
              <a:rPr lang="en-US" dirty="0"/>
              <a:t>automatically creates full-fledged accounts</a:t>
            </a:r>
          </a:p>
          <a:p>
            <a:r>
              <a:rPr lang="en-US" dirty="0"/>
              <a:t>questionably-inflated citation counter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6850"/>
            <a:ext cx="829872" cy="829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28" y="1248079"/>
            <a:ext cx="5828427" cy="50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live demonstration with </a:t>
            </a:r>
            <a:r>
              <a:rPr lang="en-US" dirty="0">
                <a:hlinkClick r:id="rId2"/>
              </a:rPr>
              <a:t>“American English: dialects and variation”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automated</a:t>
            </a:r>
          </a:p>
          <a:p>
            <a:r>
              <a:rPr lang="en-US" dirty="0"/>
              <a:t>dirty data</a:t>
            </a:r>
          </a:p>
          <a:p>
            <a:r>
              <a:rPr lang="en-US" dirty="0"/>
              <a:t>always double check metadata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questionable citation counter</a:t>
            </a:r>
          </a:p>
          <a:p>
            <a:r>
              <a:rPr lang="en-US" dirty="0"/>
              <a:t>pulled from any source</a:t>
            </a:r>
          </a:p>
          <a:p>
            <a:r>
              <a:rPr lang="en-US" dirty="0"/>
              <a:t>easy to inflate with fake publications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Scholar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794"/>
            <a:ext cx="792928" cy="792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57" y="1571959"/>
            <a:ext cx="4505882" cy="47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4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non-profit that helps scientists learn where their research is being cited, shared, saved and more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links all your other accounts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tracks who cites, mentions, reads you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$10/month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3399"/>
            <a:ext cx="813323" cy="8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8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1673018"/>
          </a:xfrm>
        </p:spPr>
        <p:txBody>
          <a:bodyPr numCol="3"/>
          <a:lstStyle/>
          <a:p>
            <a:pPr marL="0" indent="0">
              <a:buNone/>
            </a:pPr>
            <a:r>
              <a:rPr lang="en-US" dirty="0"/>
              <a:t>Mendeley</a:t>
            </a:r>
          </a:p>
          <a:p>
            <a:r>
              <a:rPr lang="en-US" dirty="0"/>
              <a:t>Small, but focused community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Zotero</a:t>
            </a:r>
          </a:p>
          <a:p>
            <a:r>
              <a:rPr lang="en-US" dirty="0"/>
              <a:t>Mostly citation management</a:t>
            </a:r>
          </a:p>
          <a:p>
            <a:r>
              <a:rPr lang="en-US" dirty="0"/>
              <a:t>some networking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LinkedIn</a:t>
            </a:r>
          </a:p>
          <a:p>
            <a:r>
              <a:rPr lang="en-US" dirty="0"/>
              <a:t>Just make a strong, low-maintenance profile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926" y="3017640"/>
            <a:ext cx="2862072" cy="286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224" y="3017640"/>
            <a:ext cx="2862072" cy="2862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64" y="2990208"/>
            <a:ext cx="2916936" cy="29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534444"/>
          </a:xfrm>
        </p:spPr>
        <p:txBody>
          <a:bodyPr numCol="3"/>
          <a:lstStyle/>
          <a:p>
            <a:pPr marL="0" indent="0" algn="ctr">
              <a:buNone/>
            </a:pPr>
            <a:r>
              <a:rPr lang="en-US" dirty="0"/>
              <a:t>Data repositories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Code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Slideshows</a:t>
            </a:r>
          </a:p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99" y="2726634"/>
            <a:ext cx="4004441" cy="160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58" y="4133061"/>
            <a:ext cx="3016803" cy="16862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21" y="1881352"/>
            <a:ext cx="3379078" cy="10243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499038" y="2036119"/>
            <a:ext cx="1193924" cy="11939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477" y="1812166"/>
            <a:ext cx="2003097" cy="20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1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546618" cy="4779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profiles to maintain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information silos</a:t>
            </a:r>
          </a:p>
          <a:p>
            <a:r>
              <a:rPr lang="en-US" dirty="0"/>
              <a:t>can’t easily get info back from them</a:t>
            </a:r>
          </a:p>
          <a:p>
            <a:r>
              <a:rPr lang="en-US" dirty="0"/>
              <a:t>sites don’t talk to each 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possible solution</a:t>
            </a:r>
          </a:p>
          <a:p>
            <a:r>
              <a:rPr lang="en-US" dirty="0"/>
              <a:t>Pick one to be your main page</a:t>
            </a:r>
          </a:p>
          <a:p>
            <a:r>
              <a:rPr lang="en-US" dirty="0"/>
              <a:t>Put a full profile there</a:t>
            </a:r>
          </a:p>
          <a:p>
            <a:r>
              <a:rPr lang="en-US" dirty="0"/>
              <a:t>Create digest version on other pages</a:t>
            </a:r>
          </a:p>
          <a:p>
            <a:r>
              <a:rPr lang="en-US" dirty="0"/>
              <a:t>Redirect people to your main one.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Fatigue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563" y="2069419"/>
            <a:ext cx="594421" cy="5944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199" y="1960642"/>
            <a:ext cx="617049" cy="57872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8239" y="2154504"/>
            <a:ext cx="517154" cy="5171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718" y="4057263"/>
            <a:ext cx="740415" cy="7404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174" y="4907212"/>
            <a:ext cx="740415" cy="74041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701" y="4936160"/>
            <a:ext cx="740415" cy="7404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1311" y="3975702"/>
            <a:ext cx="740415" cy="74041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000" y="4501802"/>
            <a:ext cx="342314" cy="34231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244" y="4708951"/>
            <a:ext cx="355345" cy="33327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6366" y="4501802"/>
            <a:ext cx="297817" cy="2978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08" y="4675671"/>
            <a:ext cx="342314" cy="34231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52" y="4882820"/>
            <a:ext cx="355345" cy="33327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574" y="4675671"/>
            <a:ext cx="297817" cy="29781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146" y="5448087"/>
            <a:ext cx="342314" cy="34231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390" y="5655236"/>
            <a:ext cx="355345" cy="3332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512" y="5448087"/>
            <a:ext cx="297817" cy="29781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750" y="5478181"/>
            <a:ext cx="342314" cy="34231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994" y="5685330"/>
            <a:ext cx="355345" cy="3332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116" y="5478181"/>
            <a:ext cx="297817" cy="29781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533" y="2332253"/>
            <a:ext cx="594421" cy="59442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812" y="1715171"/>
            <a:ext cx="594421" cy="59442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2423" y="1604037"/>
            <a:ext cx="517154" cy="51715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2933" y="2304320"/>
            <a:ext cx="517154" cy="5171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778" y="1381918"/>
            <a:ext cx="617049" cy="57872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802" y="1395429"/>
            <a:ext cx="617049" cy="578724"/>
          </a:xfrm>
          <a:prstGeom prst="rect">
            <a:avLst/>
          </a:prstGeom>
        </p:spPr>
      </p:pic>
      <p:cxnSp>
        <p:nvCxnSpPr>
          <p:cNvPr id="66" name="Straight Arrow Connector 65"/>
          <p:cNvCxnSpPr>
            <a:stCxn id="52" idx="3"/>
          </p:cNvCxnSpPr>
          <p:nvPr/>
        </p:nvCxnSpPr>
        <p:spPr>
          <a:xfrm flipV="1">
            <a:off x="7096133" y="4222383"/>
            <a:ext cx="800185" cy="20508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7934511" y="4385359"/>
            <a:ext cx="426970" cy="5613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318" y="2713970"/>
            <a:ext cx="1963056" cy="1963056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flipH="1" flipV="1">
            <a:off x="9526877" y="4345909"/>
            <a:ext cx="348780" cy="62758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9859375" y="3933497"/>
            <a:ext cx="1085653" cy="25639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112" y="1294120"/>
            <a:ext cx="4010393" cy="477925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8"/>
          <a:srcRect l="38735" t="-2252" r="15771"/>
          <a:stretch/>
        </p:blipFill>
        <p:spPr>
          <a:xfrm>
            <a:off x="7611731" y="1130870"/>
            <a:ext cx="3951074" cy="49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232701" cy="4779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permanent identifiers for researchers</a:t>
            </a:r>
          </a:p>
          <a:p>
            <a:r>
              <a:rPr lang="mr-IN" dirty="0" err="1"/>
              <a:t>orcid.org</a:t>
            </a:r>
            <a:r>
              <a:rPr lang="mr-IN" dirty="0"/>
              <a:t>/0000-0002-9185-0048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help people know it’s you</a:t>
            </a:r>
          </a:p>
          <a:p>
            <a:r>
              <a:rPr lang="en-US" dirty="0"/>
              <a:t>similar name in your field</a:t>
            </a:r>
          </a:p>
          <a:p>
            <a:r>
              <a:rPr lang="en-US" dirty="0"/>
              <a:t>common last name</a:t>
            </a:r>
          </a:p>
          <a:p>
            <a:r>
              <a:rPr lang="en-US" dirty="0"/>
              <a:t>changed name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some sites connect with your ORCID record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Orcid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01" y="1117978"/>
            <a:ext cx="6108602" cy="5312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19" y="1346908"/>
            <a:ext cx="5397165" cy="4718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301" y="1128662"/>
            <a:ext cx="6134171" cy="53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>
              <a:buNone/>
            </a:pPr>
            <a:r>
              <a:rPr lang="en-US" dirty="0"/>
              <a:t>social media</a:t>
            </a:r>
          </a:p>
          <a:p>
            <a:r>
              <a:rPr lang="en-US" dirty="0" err="1"/>
              <a:t>Academia.edu</a:t>
            </a:r>
            <a:endParaRPr lang="en-US" dirty="0"/>
          </a:p>
          <a:p>
            <a:r>
              <a:rPr lang="en-US" dirty="0"/>
              <a:t>ResearchGate</a:t>
            </a:r>
          </a:p>
          <a:p>
            <a:r>
              <a:rPr lang="en-US" dirty="0" err="1"/>
              <a:t>GoogleScholar</a:t>
            </a:r>
            <a:endParaRPr lang="en-US" dirty="0"/>
          </a:p>
          <a:p>
            <a:r>
              <a:rPr lang="en-US" dirty="0"/>
              <a:t>others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personal webpage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website builders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from scratch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to include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your community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Twitter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1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social media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Academia.edu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ResearchGate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GoogleScholar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personal webpage</a:t>
            </a:r>
          </a:p>
          <a:p>
            <a:r>
              <a:rPr lang="en-US" dirty="0"/>
              <a:t>website builders</a:t>
            </a:r>
          </a:p>
          <a:p>
            <a:r>
              <a:rPr lang="en-US" dirty="0"/>
              <a:t>build from scratch</a:t>
            </a:r>
          </a:p>
          <a:p>
            <a:r>
              <a:rPr lang="en-US" dirty="0"/>
              <a:t>what to include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your community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Twitter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40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servers and hosting</a:t>
            </a:r>
          </a:p>
          <a:p>
            <a:pPr marL="0" indent="0">
              <a:buNone/>
            </a:pPr>
            <a:r>
              <a:rPr lang="en-US" dirty="0"/>
              <a:t>cost (in money and/or skills)</a:t>
            </a:r>
          </a:p>
          <a:p>
            <a:r>
              <a:rPr lang="en-US" dirty="0"/>
              <a:t>formatting, themes, design</a:t>
            </a:r>
          </a:p>
          <a:p>
            <a:r>
              <a:rPr lang="en-US" dirty="0" err="1"/>
              <a:t>googleability</a:t>
            </a:r>
            <a:r>
              <a:rPr lang="en-US" dirty="0"/>
              <a:t> (”SEO”)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don’t rely on a UGA-hosted webpage</a:t>
            </a:r>
          </a:p>
          <a:p>
            <a:r>
              <a:rPr lang="en-US" dirty="0"/>
              <a:t>little control over content, appearance</a:t>
            </a:r>
          </a:p>
          <a:p>
            <a:r>
              <a:rPr lang="en-US" dirty="0"/>
              <a:t>can’t host PDFs and other files</a:t>
            </a:r>
          </a:p>
          <a:p>
            <a:r>
              <a:rPr lang="en-US" dirty="0"/>
              <a:t>can sometimes change without warning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 domain name costs money</a:t>
            </a:r>
          </a:p>
          <a:p>
            <a:r>
              <a:rPr lang="en-US" dirty="0"/>
              <a:t>but only (as little as) $10/year</a:t>
            </a:r>
          </a:p>
          <a:p>
            <a:r>
              <a:rPr lang="en-US" dirty="0"/>
              <a:t>domains.google.com</a:t>
            </a:r>
          </a:p>
          <a:p>
            <a:r>
              <a:rPr lang="en-US" dirty="0"/>
              <a:t>go from somesite.com/yourname to yourname.com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each website has pros and cons</a:t>
            </a:r>
          </a:p>
          <a:p>
            <a:r>
              <a:rPr lang="en-US" dirty="0"/>
              <a:t>www.websitebuilderexpert.com/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</p:spTree>
    <p:extLst>
      <p:ext uri="{BB962C8B-B14F-4D97-AF65-F5344CB8AC3E}">
        <p14:creationId xmlns:p14="http://schemas.microsoft.com/office/powerpoint/2010/main" val="111805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F2F60F-BAD7-B04A-8050-D6101B800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15AB0-B063-2846-9D6B-94A3379D7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CDCF1-BB4C-DF4A-8AFB-5405A566C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91" y="1468912"/>
            <a:ext cx="6202218" cy="3601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77799-B429-B14D-94CC-7CF250F2B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5" y="617517"/>
            <a:ext cx="3554953" cy="5304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96BE0D-7A03-DE42-83FA-0044B6814ED3}"/>
              </a:ext>
            </a:extLst>
          </p:cNvPr>
          <p:cNvSpPr/>
          <p:nvPr/>
        </p:nvSpPr>
        <p:spPr>
          <a:xfrm>
            <a:off x="1222116" y="5918035"/>
            <a:ext cx="1815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venir Roman" panose="02000503020000020003" pitchFamily="2" charset="0"/>
              </a:rPr>
              <a:t>https://</a:t>
            </a:r>
            <a:r>
              <a:rPr lang="en-US" sz="1200" dirty="0" err="1">
                <a:latin typeface="Avenir Roman" panose="02000503020000020003" pitchFamily="2" charset="0"/>
              </a:rPr>
              <a:t>xkcd.com</a:t>
            </a:r>
            <a:r>
              <a:rPr lang="en-US" sz="1200" dirty="0">
                <a:latin typeface="Avenir Roman" panose="02000503020000020003" pitchFamily="2" charset="0"/>
              </a:rPr>
              <a:t>/1827/</a:t>
            </a:r>
          </a:p>
        </p:txBody>
      </p:sp>
    </p:spTree>
    <p:extLst>
      <p:ext uri="{BB962C8B-B14F-4D97-AF65-F5344CB8AC3E}">
        <p14:creationId xmlns:p14="http://schemas.microsoft.com/office/powerpoint/2010/main" val="2305857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Builders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>
              <a:buNone/>
            </a:pPr>
            <a:r>
              <a:rPr lang="en-US" dirty="0"/>
              <a:t>Square Space</a:t>
            </a:r>
          </a:p>
          <a:p>
            <a:r>
              <a:rPr lang="en-US" dirty="0"/>
              <a:t>stunning themes (~40)</a:t>
            </a:r>
          </a:p>
          <a:p>
            <a:pPr lvl="1"/>
            <a:r>
              <a:rPr lang="en-US" dirty="0"/>
              <a:t>interchangeable</a:t>
            </a:r>
          </a:p>
          <a:p>
            <a:r>
              <a:rPr lang="en-US" dirty="0"/>
              <a:t>mobile friendly</a:t>
            </a:r>
          </a:p>
          <a:p>
            <a:r>
              <a:rPr lang="en-US" dirty="0"/>
              <a:t>drag-and-drop</a:t>
            </a:r>
          </a:p>
          <a:p>
            <a:r>
              <a:rPr lang="en-US" dirty="0"/>
              <a:t>built-in blogging</a:t>
            </a:r>
          </a:p>
          <a:p>
            <a:r>
              <a:rPr lang="en-US" i="1" dirty="0"/>
              <a:t>e.g.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Taylor Jones</a:t>
            </a:r>
            <a:endParaRPr lang="en-US" dirty="0"/>
          </a:p>
          <a:p>
            <a:r>
              <a:rPr lang="en-US" dirty="0"/>
              <a:t>$10+/month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WordPress</a:t>
            </a:r>
          </a:p>
          <a:p>
            <a:r>
              <a:rPr lang="en-US" dirty="0"/>
              <a:t>good themes</a:t>
            </a:r>
          </a:p>
          <a:p>
            <a:r>
              <a:rPr lang="en-US" dirty="0"/>
              <a:t>primarily blogging </a:t>
            </a:r>
          </a:p>
          <a:p>
            <a:pPr lvl="1"/>
            <a:r>
              <a:rPr lang="en-US" dirty="0"/>
              <a:t>other pages possible</a:t>
            </a:r>
          </a:p>
          <a:p>
            <a:r>
              <a:rPr lang="en-US" dirty="0"/>
              <a:t>less aesthetics control</a:t>
            </a:r>
          </a:p>
          <a:p>
            <a:r>
              <a:rPr lang="en-US" dirty="0"/>
              <a:t>slightly more work</a:t>
            </a:r>
          </a:p>
          <a:p>
            <a:r>
              <a:rPr lang="en-US" i="1" dirty="0"/>
              <a:t>e.g.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Rochelle Terman</a:t>
            </a:r>
            <a:endParaRPr lang="en-US" dirty="0"/>
          </a:p>
          <a:p>
            <a:r>
              <a:rPr lang="en-US" dirty="0"/>
              <a:t>free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Wix</a:t>
            </a:r>
            <a:endParaRPr lang="en-US" dirty="0"/>
          </a:p>
          <a:p>
            <a:r>
              <a:rPr lang="en-US" dirty="0"/>
              <a:t>most popular</a:t>
            </a:r>
          </a:p>
          <a:p>
            <a:r>
              <a:rPr lang="en-US" dirty="0"/>
              <a:t>500+ themes</a:t>
            </a:r>
          </a:p>
          <a:p>
            <a:pPr lvl="1"/>
            <a:r>
              <a:rPr lang="en-US" dirty="0"/>
              <a:t>stuck with one look</a:t>
            </a:r>
          </a:p>
          <a:p>
            <a:r>
              <a:rPr lang="en-US" dirty="0"/>
              <a:t>not mobile-friendly out-of-the-box</a:t>
            </a:r>
          </a:p>
          <a:p>
            <a:r>
              <a:rPr lang="en-US" dirty="0" err="1">
                <a:hlinkClick r:id="rId5"/>
              </a:rPr>
              <a:t>Wix</a:t>
            </a:r>
            <a:r>
              <a:rPr lang="en-US" dirty="0">
                <a:hlinkClick r:id="rId5"/>
              </a:rPr>
              <a:t> template</a:t>
            </a:r>
            <a:endParaRPr lang="en-US" dirty="0"/>
          </a:p>
          <a:p>
            <a:r>
              <a:rPr lang="en-US" dirty="0"/>
              <a:t>“free”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500" y1="43750" x2="37500" y2="43750"/>
                        <a14:foregroundMark x1="44333" y1="44107" x2="44333" y2="44107"/>
                        <a14:foregroundMark x1="55000" y1="54286" x2="55000" y2="54286"/>
                      </a14:backgroundRemoval>
                    </a14:imgEffect>
                  </a14:imgLayer>
                </a14:imgProps>
              </a:ext>
            </a:extLst>
          </a:blip>
          <a:srcRect l="31413" t="30094" r="30779" b="31010"/>
          <a:stretch/>
        </p:blipFill>
        <p:spPr>
          <a:xfrm>
            <a:off x="1591683" y="4863485"/>
            <a:ext cx="1267771" cy="1217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3852" y="4932240"/>
            <a:ext cx="1079803" cy="1079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5247" y="4663892"/>
            <a:ext cx="1416905" cy="14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Github pages</a:t>
            </a:r>
          </a:p>
          <a:p>
            <a:r>
              <a:rPr lang="en-US" dirty="0"/>
              <a:t>need to be a bit tech-savvy</a:t>
            </a:r>
          </a:p>
          <a:p>
            <a:r>
              <a:rPr lang="en-US" dirty="0"/>
              <a:t>Jekyll, CSS, Markdown</a:t>
            </a:r>
          </a:p>
          <a:p>
            <a:r>
              <a:rPr lang="en-US" dirty="0"/>
              <a:t>complete control</a:t>
            </a:r>
          </a:p>
          <a:p>
            <a:r>
              <a:rPr lang="en-US" strike="sngStrike" dirty="0"/>
              <a:t>not as easily googleable</a:t>
            </a:r>
          </a:p>
          <a:p>
            <a:r>
              <a:rPr lang="en-US" dirty="0">
                <a:hlinkClick r:id="rId3"/>
              </a:rPr>
              <a:t>Sravana Reddy</a:t>
            </a:r>
            <a:endParaRPr lang="en-US" dirty="0"/>
          </a:p>
          <a:p>
            <a:r>
              <a:rPr lang="en-US" dirty="0">
                <a:hlinkClick r:id="rId4"/>
              </a:rPr>
              <a:t>Ahmed Mostafa</a:t>
            </a:r>
            <a:endParaRPr lang="en-US" dirty="0"/>
          </a:p>
          <a:p>
            <a:r>
              <a:rPr lang="en-US" dirty="0">
                <a:hlinkClick r:id="rId5"/>
              </a:rPr>
              <a:t>Kieran Healy</a:t>
            </a:r>
            <a:r>
              <a:rPr lang="en-US" dirty="0"/>
              <a:t> (gold standard, IMO)</a:t>
            </a:r>
          </a:p>
          <a:p>
            <a:r>
              <a:rPr lang="en-US" dirty="0"/>
              <a:t>free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Resources for learning how</a:t>
            </a:r>
          </a:p>
          <a:p>
            <a:r>
              <a:rPr lang="en-US" dirty="0"/>
              <a:t>programminghistorian.org</a:t>
            </a:r>
          </a:p>
          <a:p>
            <a:pPr lvl="1"/>
            <a:r>
              <a:rPr lang="en-US" dirty="0"/>
              <a:t>Lessons: Building Static Sites with Jekyll Github Pages</a:t>
            </a:r>
          </a:p>
          <a:p>
            <a:r>
              <a:rPr lang="en-US" dirty="0"/>
              <a:t>Lynda.com (free through UGA!)</a:t>
            </a:r>
          </a:p>
          <a:p>
            <a:pPr lvl="1"/>
            <a:r>
              <a:rPr lang="en-US" dirty="0"/>
              <a:t>Jekyll for Web Designers (4½ hours)</a:t>
            </a:r>
          </a:p>
          <a:p>
            <a:pPr lvl="1"/>
            <a:r>
              <a:rPr lang="en-US" dirty="0"/>
              <a:t>CSS: Core Concepts (9 hours)</a:t>
            </a:r>
          </a:p>
          <a:p>
            <a:pPr lvl="1"/>
            <a:r>
              <a:rPr lang="en-US" dirty="0"/>
              <a:t>CSS: Page Layours (9 hours)</a:t>
            </a:r>
          </a:p>
          <a:p>
            <a:r>
              <a:rPr lang="en-US" dirty="0"/>
              <a:t>www.codecademy.com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2328348" y="4932240"/>
            <a:ext cx="1193924" cy="11939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2141"/>
            <a:ext cx="5147456" cy="51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8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essential components</a:t>
            </a:r>
          </a:p>
          <a:p>
            <a:r>
              <a:rPr lang="en-US" dirty="0"/>
              <a:t>short bio</a:t>
            </a:r>
          </a:p>
          <a:p>
            <a:r>
              <a:rPr lang="en-US" dirty="0"/>
              <a:t>recent photo</a:t>
            </a:r>
          </a:p>
          <a:p>
            <a:r>
              <a:rPr lang="en-US" dirty="0"/>
              <a:t>interests</a:t>
            </a:r>
          </a:p>
          <a:p>
            <a:r>
              <a:rPr lang="en-US" dirty="0"/>
              <a:t>teaching materials</a:t>
            </a:r>
          </a:p>
          <a:p>
            <a:r>
              <a:rPr lang="en-US" dirty="0"/>
              <a:t>contact</a:t>
            </a:r>
          </a:p>
          <a:p>
            <a:r>
              <a:rPr lang="en-US" dirty="0"/>
              <a:t>brief CV (and PDF of full CV)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optional material</a:t>
            </a:r>
          </a:p>
          <a:p>
            <a:r>
              <a:rPr lang="en-US" dirty="0"/>
              <a:t>full CV</a:t>
            </a:r>
          </a:p>
          <a:p>
            <a:r>
              <a:rPr lang="en-US" dirty="0"/>
              <a:t>personal interests/hobbies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blog</a:t>
            </a:r>
          </a:p>
          <a:p>
            <a:r>
              <a:rPr lang="en-US" dirty="0"/>
              <a:t>shameless self-promotion</a:t>
            </a:r>
          </a:p>
          <a:p>
            <a:r>
              <a:rPr lang="en-US" dirty="0"/>
              <a:t>works in progress (not final results yet)</a:t>
            </a:r>
          </a:p>
          <a:p>
            <a:r>
              <a:rPr lang="en-US" dirty="0"/>
              <a:t>commenting on others’ work</a:t>
            </a:r>
          </a:p>
          <a:p>
            <a:r>
              <a:rPr lang="en-US" dirty="0"/>
              <a:t>community outreach</a:t>
            </a:r>
          </a:p>
          <a:p>
            <a:r>
              <a:rPr lang="en-US" dirty="0"/>
              <a:t>event promotion</a:t>
            </a:r>
          </a:p>
          <a:p>
            <a:r>
              <a:rPr lang="en-US" dirty="0"/>
              <a:t>explain your work to laypeople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consider buying a domain name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Include?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</p:spTree>
    <p:extLst>
      <p:ext uri="{BB962C8B-B14F-4D97-AF65-F5344CB8AC3E}">
        <p14:creationId xmlns:p14="http://schemas.microsoft.com/office/powerpoint/2010/main" val="185149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tracks everything you’d ever want</a:t>
            </a:r>
          </a:p>
          <a:p>
            <a:pPr marL="0" indent="0">
              <a:buNone/>
            </a:pPr>
            <a:r>
              <a:rPr lang="en-US" dirty="0"/>
              <a:t>takes some computer know-how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live demonstration</a:t>
            </a:r>
            <a:r>
              <a:rPr lang="en-US" dirty="0"/>
              <a:t> (and shameless self-promotion…)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Personal Website</a:t>
            </a:r>
          </a:p>
        </p:txBody>
      </p:sp>
    </p:spTree>
    <p:extLst>
      <p:ext uri="{BB962C8B-B14F-4D97-AF65-F5344CB8AC3E}">
        <p14:creationId xmlns:p14="http://schemas.microsoft.com/office/powerpoint/2010/main" val="153114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social media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Academia.edu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ResearchGate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GoogleScholar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personal webpage</a:t>
            </a:r>
          </a:p>
          <a:p>
            <a:r>
              <a:rPr lang="en-US" dirty="0"/>
              <a:t>website builders</a:t>
            </a:r>
          </a:p>
          <a:p>
            <a:r>
              <a:rPr lang="en-US" dirty="0"/>
              <a:t>build from scratch</a:t>
            </a:r>
          </a:p>
          <a:p>
            <a:r>
              <a:rPr lang="en-US" dirty="0"/>
              <a:t>what to include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your community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Twitter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17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social media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Academia.edu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ResearchGate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GoogleScholar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personal webpage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website builders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from scratch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to include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find your community</a:t>
            </a:r>
          </a:p>
          <a:p>
            <a:r>
              <a:rPr lang="en-US" dirty="0"/>
              <a:t>Twitter</a:t>
            </a:r>
          </a:p>
          <a:p>
            <a:r>
              <a:rPr lang="en-US" dirty="0"/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68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could be anywhere</a:t>
            </a:r>
          </a:p>
          <a:p>
            <a:r>
              <a:rPr lang="en-US" dirty="0"/>
              <a:t>listservs</a:t>
            </a:r>
          </a:p>
          <a:p>
            <a:r>
              <a:rPr lang="en-US" dirty="0"/>
              <a:t>coffee breaks at conferences</a:t>
            </a:r>
          </a:p>
          <a:p>
            <a:r>
              <a:rPr lang="en-US" dirty="0"/>
              <a:t>Slack, Reddit, Twitter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ask your advisor where this communication happens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Hidden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Find your community</a:t>
            </a:r>
          </a:p>
        </p:txBody>
      </p:sp>
    </p:spTree>
    <p:extLst>
      <p:ext uri="{BB962C8B-B14F-4D97-AF65-F5344CB8AC3E}">
        <p14:creationId xmlns:p14="http://schemas.microsoft.com/office/powerpoint/2010/main" val="189945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381297" cy="4779256"/>
          </a:xfrm>
        </p:spPr>
        <p:txBody>
          <a:bodyPr numCol="1"/>
          <a:lstStyle/>
          <a:p>
            <a:pPr marL="0" indent="0">
              <a:buNone/>
            </a:pPr>
            <a:r>
              <a:rPr lang="en-US" dirty="0"/>
              <a:t>say what you want, but Twitter is useful</a:t>
            </a:r>
          </a:p>
          <a:p>
            <a:r>
              <a:rPr lang="en-US" dirty="0"/>
              <a:t>job announcements</a:t>
            </a:r>
          </a:p>
          <a:p>
            <a:r>
              <a:rPr lang="en-US" dirty="0"/>
              <a:t>collaboration opportunities</a:t>
            </a:r>
          </a:p>
          <a:p>
            <a:r>
              <a:rPr lang="en-US" dirty="0"/>
              <a:t>book announcements</a:t>
            </a:r>
          </a:p>
          <a:p>
            <a:r>
              <a:rPr lang="en-US" dirty="0"/>
              <a:t>datasets</a:t>
            </a:r>
          </a:p>
          <a:p>
            <a:r>
              <a:rPr lang="en-US" dirty="0"/>
              <a:t>slides, handouts</a:t>
            </a:r>
          </a:p>
          <a:p>
            <a:r>
              <a:rPr lang="en-US" dirty="0"/>
              <a:t>fun conversations</a:t>
            </a:r>
          </a:p>
          <a:p>
            <a:r>
              <a:rPr lang="en-US" dirty="0"/>
              <a:t>other cool stuff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Find your community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973"/>
            <a:ext cx="841749" cy="841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843" y="1131341"/>
            <a:ext cx="4727409" cy="5407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26" y="1033772"/>
            <a:ext cx="4727409" cy="5407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564" y="1100488"/>
            <a:ext cx="4385497" cy="53777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49" y="946670"/>
            <a:ext cx="7049451" cy="59615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66" y="1150278"/>
            <a:ext cx="4465810" cy="5388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156319-76CC-6D41-B367-BCB86F073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2973" y="2409520"/>
            <a:ext cx="4026802" cy="2344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BAED8-2768-6947-9B52-4053736C2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072" y="1235068"/>
            <a:ext cx="3093328" cy="21242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3A912C-12AB-C84C-832C-94DF929F5C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6560" y="3259952"/>
            <a:ext cx="3117640" cy="296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448E26-824A-E141-AF4A-E58985B7FA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5662" y="1345959"/>
            <a:ext cx="3843620" cy="47018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0823F0-B653-0D46-9774-F5B55305814E}"/>
              </a:ext>
            </a:extLst>
          </p:cNvPr>
          <p:cNvSpPr/>
          <p:nvPr/>
        </p:nvSpPr>
        <p:spPr>
          <a:xfrm>
            <a:off x="7891397" y="4897678"/>
            <a:ext cx="2442576" cy="275571"/>
          </a:xfrm>
          <a:prstGeom prst="rect">
            <a:avLst/>
          </a:prstGeom>
          <a:solidFill>
            <a:srgbClr val="FFFF00">
              <a:alpha val="2431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4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7075055" cy="47792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Sounds lame, but it’s actually awesome</a:t>
            </a:r>
          </a:p>
          <a:p>
            <a:r>
              <a:rPr lang="en-US" dirty="0"/>
              <a:t>spread info and your name</a:t>
            </a:r>
          </a:p>
          <a:p>
            <a:r>
              <a:rPr lang="en-US" dirty="0"/>
              <a:t>follow conferences you can’t attend</a:t>
            </a:r>
          </a:p>
          <a:p>
            <a:r>
              <a:rPr lang="en-US" dirty="0"/>
              <a:t>inside jokes and side conversations</a:t>
            </a:r>
          </a:p>
          <a:p>
            <a:pPr marL="0" indent="0">
              <a:buNone/>
            </a:pPr>
            <a:r>
              <a:rPr lang="en-US" dirty="0"/>
              <a:t>what to say?</a:t>
            </a:r>
          </a:p>
          <a:p>
            <a:r>
              <a:rPr lang="en-US" dirty="0"/>
              <a:t>find and use the conference hashtag</a:t>
            </a:r>
          </a:p>
          <a:p>
            <a:r>
              <a:rPr lang="en-US" dirty="0"/>
              <a:t>up next, results, photos of charts, anecdotes, cool quotes</a:t>
            </a:r>
          </a:p>
          <a:p>
            <a:r>
              <a:rPr lang="en-US" dirty="0"/>
              <a:t>your own commentary (make it clear though)</a:t>
            </a:r>
          </a:p>
          <a:p>
            <a:pPr marL="0" indent="0">
              <a:buNone/>
            </a:pPr>
            <a:r>
              <a:rPr lang="en-US" dirty="0"/>
              <a:t>Resources</a:t>
            </a:r>
          </a:p>
          <a:p>
            <a:r>
              <a:rPr lang="en-US" sz="1800" dirty="0"/>
              <a:t>https://</a:t>
            </a:r>
            <a:r>
              <a:rPr lang="en-US" sz="1800" dirty="0" err="1"/>
              <a:t>rctatman.github.io</a:t>
            </a:r>
            <a:r>
              <a:rPr lang="en-US" sz="1800" dirty="0"/>
              <a:t>/</a:t>
            </a:r>
            <a:r>
              <a:rPr lang="en-US" sz="1800" dirty="0" err="1"/>
              <a:t>Livetweeting</a:t>
            </a:r>
            <a:r>
              <a:rPr lang="en-US" sz="1800" dirty="0"/>
              <a:t>-Guide/</a:t>
            </a:r>
          </a:p>
          <a:p>
            <a:r>
              <a:rPr lang="en-US" sz="1800" dirty="0"/>
              <a:t>http://</a:t>
            </a:r>
            <a:r>
              <a:rPr lang="en-US" sz="1800" dirty="0" err="1"/>
              <a:t>www.southernfriedscience.com</a:t>
            </a:r>
            <a:r>
              <a:rPr lang="en-US" sz="1800" dirty="0"/>
              <a:t>/how-to-live-tweet-a-conference-a-guide-for-conference-organizers-and-twitter-users/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Tweeting Conferences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773" y="1993415"/>
            <a:ext cx="4344149" cy="3785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48" y="1881438"/>
            <a:ext cx="4329900" cy="3785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98" y="1333359"/>
            <a:ext cx="4343400" cy="4985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347" y="1346908"/>
            <a:ext cx="4343400" cy="4985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62" y="1736194"/>
            <a:ext cx="4249272" cy="3785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410" y="1116722"/>
            <a:ext cx="4680995" cy="55060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915" y="1192141"/>
            <a:ext cx="5102577" cy="51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2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social media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Academia.edu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ResearchGate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GoogleScholar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personal webpage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website builders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from scratch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to include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find your community</a:t>
            </a:r>
          </a:p>
          <a:p>
            <a:r>
              <a:rPr lang="en-US" dirty="0"/>
              <a:t>Twitter</a:t>
            </a:r>
          </a:p>
          <a:p>
            <a:r>
              <a:rPr lang="en-US" dirty="0"/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9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>
              <a:buNone/>
            </a:pPr>
            <a:r>
              <a:rPr lang="en-US" dirty="0"/>
              <a:t>social media</a:t>
            </a:r>
          </a:p>
          <a:p>
            <a:r>
              <a:rPr lang="en-US" dirty="0" err="1"/>
              <a:t>Academia.edu</a:t>
            </a:r>
            <a:endParaRPr lang="en-US" dirty="0"/>
          </a:p>
          <a:p>
            <a:r>
              <a:rPr lang="en-US" dirty="0"/>
              <a:t>ResearchGate</a:t>
            </a:r>
          </a:p>
          <a:p>
            <a:r>
              <a:rPr lang="en-US" dirty="0" err="1"/>
              <a:t>GoogleScholar</a:t>
            </a:r>
            <a:endParaRPr lang="en-US" dirty="0"/>
          </a:p>
          <a:p>
            <a:r>
              <a:rPr lang="en-US" dirty="0"/>
              <a:t>others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personal webpage</a:t>
            </a:r>
          </a:p>
          <a:p>
            <a:r>
              <a:rPr lang="en-US" dirty="0"/>
              <a:t>website builders</a:t>
            </a:r>
          </a:p>
          <a:p>
            <a:r>
              <a:rPr lang="en-US" dirty="0"/>
              <a:t>build from scratch</a:t>
            </a:r>
          </a:p>
          <a:p>
            <a:r>
              <a:rPr lang="en-US" dirty="0"/>
              <a:t>what to include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find your community</a:t>
            </a:r>
          </a:p>
          <a:p>
            <a:r>
              <a:rPr lang="en-US" dirty="0"/>
              <a:t>Twitter</a:t>
            </a:r>
          </a:p>
          <a:p>
            <a:r>
              <a:rPr lang="en-US" dirty="0"/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9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>
              <a:buNone/>
            </a:pPr>
            <a:r>
              <a:rPr lang="en-US" dirty="0"/>
              <a:t>social media</a:t>
            </a:r>
          </a:p>
          <a:p>
            <a:r>
              <a:rPr lang="en-US" dirty="0" err="1"/>
              <a:t>Academia.edu</a:t>
            </a:r>
            <a:endParaRPr lang="en-US" dirty="0"/>
          </a:p>
          <a:p>
            <a:r>
              <a:rPr lang="en-US" dirty="0"/>
              <a:t>ResearchGate</a:t>
            </a:r>
          </a:p>
          <a:p>
            <a:r>
              <a:rPr lang="en-US" dirty="0" err="1"/>
              <a:t>GoogleScholar</a:t>
            </a:r>
            <a:endParaRPr lang="en-US" dirty="0"/>
          </a:p>
          <a:p>
            <a:r>
              <a:rPr lang="en-US" dirty="0"/>
              <a:t>others</a:t>
            </a:r>
          </a:p>
          <a:p>
            <a:pPr marL="0" indent="0">
              <a:buNone/>
            </a:pPr>
            <a:r>
              <a:rPr lang="en-US" dirty="0" err="1"/>
              <a:t>Todo</a:t>
            </a:r>
            <a:r>
              <a:rPr lang="en-US" dirty="0"/>
              <a:t>:</a:t>
            </a:r>
          </a:p>
          <a:p>
            <a:r>
              <a:rPr lang="en-US" dirty="0"/>
              <a:t>look at what others your field are doing</a:t>
            </a:r>
          </a:p>
          <a:p>
            <a:r>
              <a:rPr lang="en-US" dirty="0"/>
              <a:t>consider your moral issues</a:t>
            </a:r>
          </a:p>
          <a:p>
            <a:r>
              <a:rPr lang="en-US" dirty="0"/>
              <a:t>find a </a:t>
            </a:r>
            <a:r>
              <a:rPr lang="en-US" dirty="0" err="1"/>
              <a:t>homebase</a:t>
            </a:r>
            <a:r>
              <a:rPr lang="en-US" dirty="0"/>
              <a:t> and link other sites to that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personal webpage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website builders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from scratch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to include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computer skills</a:t>
            </a:r>
          </a:p>
          <a:p>
            <a:r>
              <a:rPr lang="en-US" dirty="0"/>
              <a:t>time investment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your community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Twitter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places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ask around for the secret niches</a:t>
            </a:r>
          </a:p>
          <a:p>
            <a:r>
              <a:rPr lang="en-US" dirty="0"/>
              <a:t>contribute</a:t>
            </a:r>
          </a:p>
          <a:p>
            <a:r>
              <a:rPr lang="en-US" dirty="0"/>
              <a:t>twitter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4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7795491" cy="4779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ImpactStory’s 30-Day Impact Challenge</a:t>
            </a:r>
          </a:p>
          <a:p>
            <a:r>
              <a:rPr lang="en-US" dirty="0"/>
              <a:t>series of blog posts</a:t>
            </a:r>
          </a:p>
          <a:p>
            <a:r>
              <a:rPr lang="en-US" dirty="0"/>
              <a:t>available as a (200+ page) pdf</a:t>
            </a:r>
          </a:p>
          <a:p>
            <a:pPr lvl="1"/>
            <a:r>
              <a:rPr lang="en-US" dirty="0"/>
              <a:t>http://blog.impactstory.org/research-impact-challenge-ebook/</a:t>
            </a:r>
          </a:p>
          <a:p>
            <a:r>
              <a:rPr lang="en-US" dirty="0"/>
              <a:t>very thorough and detailed</a:t>
            </a:r>
          </a:p>
          <a:p>
            <a:r>
              <a:rPr lang="en-US" dirty="0"/>
              <a:t>highly recommended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14" y="1049252"/>
            <a:ext cx="4153075" cy="537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9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 spcCol="914400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Social Media</a:t>
            </a:r>
          </a:p>
          <a:p>
            <a:r>
              <a:rPr lang="en-US" sz="1600" dirty="0" err="1"/>
              <a:t>Academia.edu</a:t>
            </a:r>
            <a:endParaRPr lang="en-US" sz="1600" dirty="0"/>
          </a:p>
          <a:p>
            <a:r>
              <a:rPr lang="en-US" sz="1600" dirty="0" err="1"/>
              <a:t>ResearchGate.net</a:t>
            </a:r>
            <a:endParaRPr lang="en-US" sz="1600" dirty="0"/>
          </a:p>
          <a:p>
            <a:r>
              <a:rPr lang="en-US" sz="1600" dirty="0" err="1"/>
              <a:t>scholar.google.com</a:t>
            </a:r>
            <a:endParaRPr lang="en-US" sz="1600" dirty="0"/>
          </a:p>
          <a:p>
            <a:pPr>
              <a:tabLst>
                <a:tab pos="4738688" algn="l"/>
              </a:tabLst>
            </a:pPr>
            <a:r>
              <a:rPr lang="en-US" sz="1600" dirty="0" err="1"/>
              <a:t>ImpactStory.org</a:t>
            </a:r>
            <a:endParaRPr lang="en-US" sz="1600" dirty="0"/>
          </a:p>
          <a:p>
            <a:pPr lvl="1"/>
            <a:r>
              <a:rPr lang="en-US" sz="1400" dirty="0"/>
              <a:t>http://blog.impactstory.org/research-impact-challenge-ebook/</a:t>
            </a:r>
          </a:p>
          <a:p>
            <a:r>
              <a:rPr lang="en-US" sz="1600" dirty="0" err="1"/>
              <a:t>twitter.com</a:t>
            </a:r>
            <a:endParaRPr lang="en-US" sz="1600" dirty="0"/>
          </a:p>
          <a:p>
            <a:pPr lvl="1"/>
            <a:r>
              <a:rPr lang="en-US" sz="1400" dirty="0"/>
              <a:t>http://</a:t>
            </a:r>
            <a:r>
              <a:rPr lang="en-US" sz="1400" dirty="0" err="1"/>
              <a:t>www.southernfriedscience.com</a:t>
            </a:r>
            <a:r>
              <a:rPr lang="en-US" sz="1400" dirty="0"/>
              <a:t>/how-to-live-tweet-a-conference-a-guide-for-conference-organizers-and-twitter-users/</a:t>
            </a:r>
          </a:p>
          <a:p>
            <a:pPr lvl="1"/>
            <a:r>
              <a:rPr lang="en-US" sz="1400" dirty="0"/>
              <a:t>https://</a:t>
            </a:r>
            <a:r>
              <a:rPr lang="en-US" sz="1400" dirty="0" err="1"/>
              <a:t>rctatman.github.io</a:t>
            </a:r>
            <a:r>
              <a:rPr lang="en-US" sz="1400" dirty="0"/>
              <a:t>/</a:t>
            </a:r>
            <a:r>
              <a:rPr lang="en-US" sz="1400" dirty="0" err="1"/>
              <a:t>Livetweeting</a:t>
            </a:r>
            <a:r>
              <a:rPr lang="en-US" sz="1400" dirty="0"/>
              <a:t>-Guide/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800" dirty="0"/>
              <a:t>Websites</a:t>
            </a:r>
          </a:p>
          <a:p>
            <a:r>
              <a:rPr lang="en-US" sz="1600" dirty="0" err="1"/>
              <a:t>SquareSpace.com</a:t>
            </a:r>
            <a:endParaRPr lang="en-US" sz="1600" dirty="0"/>
          </a:p>
          <a:p>
            <a:r>
              <a:rPr lang="en-US" sz="1600" dirty="0" err="1"/>
              <a:t>WordPress.com</a:t>
            </a:r>
            <a:endParaRPr lang="en-US" sz="1600" dirty="0"/>
          </a:p>
          <a:p>
            <a:r>
              <a:rPr lang="en-US" sz="1600" dirty="0" err="1"/>
              <a:t>Wix.com</a:t>
            </a:r>
            <a:endParaRPr lang="en-US" sz="1600" dirty="0"/>
          </a:p>
          <a:p>
            <a:r>
              <a:rPr lang="en-US" sz="1600" dirty="0" err="1"/>
              <a:t>pages.github.com</a:t>
            </a:r>
            <a:endParaRPr lang="en-US" sz="1600" dirty="0"/>
          </a:p>
          <a:p>
            <a:r>
              <a:rPr lang="en-US" sz="1600" dirty="0" err="1"/>
              <a:t>analytics.google.com</a:t>
            </a:r>
            <a:endParaRPr lang="en-US" sz="1600" dirty="0"/>
          </a:p>
          <a:p>
            <a:r>
              <a:rPr lang="en-US" sz="1600" dirty="0" err="1"/>
              <a:t>domains.google.com</a:t>
            </a:r>
            <a:endParaRPr lang="en-US" sz="1600" dirty="0"/>
          </a:p>
          <a:p>
            <a:r>
              <a:rPr lang="en-US" sz="1600" dirty="0" err="1"/>
              <a:t>Orcid.org</a:t>
            </a:r>
            <a:endParaRPr lang="en-US" sz="1600" dirty="0"/>
          </a:p>
          <a:p>
            <a:endParaRPr lang="en-US" sz="1400" dirty="0"/>
          </a:p>
          <a:p>
            <a:pPr marL="0" indent="0">
              <a:buNone/>
            </a:pPr>
            <a:r>
              <a:rPr lang="en-US" sz="1800" dirty="0"/>
              <a:t>Resources</a:t>
            </a:r>
          </a:p>
          <a:p>
            <a:r>
              <a:rPr lang="en-US" sz="1600" dirty="0" err="1"/>
              <a:t>WebsiteBuilderExpert.com</a:t>
            </a:r>
            <a:endParaRPr lang="en-US" sz="1600" dirty="0"/>
          </a:p>
          <a:p>
            <a:r>
              <a:rPr lang="en-US" sz="1600" dirty="0" err="1"/>
              <a:t>programminghistorian.org</a:t>
            </a:r>
            <a:endParaRPr lang="en-US" sz="1600" dirty="0"/>
          </a:p>
          <a:p>
            <a:pPr lvl="1"/>
            <a:r>
              <a:rPr lang="en-US" sz="1400" dirty="0"/>
              <a:t>http://</a:t>
            </a:r>
            <a:r>
              <a:rPr lang="en-US" sz="1400" dirty="0" err="1"/>
              <a:t>programminghistorian.org</a:t>
            </a:r>
            <a:r>
              <a:rPr lang="en-US" sz="1400" dirty="0"/>
              <a:t>/lessons/building-static-sites-with-</a:t>
            </a:r>
            <a:r>
              <a:rPr lang="en-US" sz="1400" dirty="0" err="1"/>
              <a:t>jekyll</a:t>
            </a:r>
            <a:r>
              <a:rPr lang="en-US" sz="1400" dirty="0"/>
              <a:t>-</a:t>
            </a:r>
            <a:r>
              <a:rPr lang="en-US" sz="1400" dirty="0" err="1"/>
              <a:t>github</a:t>
            </a:r>
            <a:r>
              <a:rPr lang="en-US" sz="1400" dirty="0"/>
              <a:t>-pages</a:t>
            </a:r>
          </a:p>
          <a:p>
            <a:r>
              <a:rPr lang="en-US" sz="1600" dirty="0" err="1"/>
              <a:t>Lynda.com</a:t>
            </a:r>
            <a:endParaRPr lang="en-US" sz="1600" dirty="0"/>
          </a:p>
          <a:p>
            <a:pPr lvl="1"/>
            <a:r>
              <a:rPr lang="en-US" sz="1300" dirty="0"/>
              <a:t>https://</a:t>
            </a:r>
            <a:r>
              <a:rPr lang="en-US" sz="1300" dirty="0" err="1"/>
              <a:t>www.lynda.com</a:t>
            </a:r>
            <a:r>
              <a:rPr lang="en-US" sz="1300" dirty="0"/>
              <a:t>/Jekyll-tutorials/Jekyll-Web-Designers/383124-2.html </a:t>
            </a:r>
          </a:p>
          <a:p>
            <a:pPr lvl="1"/>
            <a:r>
              <a:rPr lang="en-US" sz="1400" dirty="0"/>
              <a:t>https://</a:t>
            </a:r>
            <a:r>
              <a:rPr lang="en-US" sz="1400" dirty="0" err="1"/>
              <a:t>www.lynda.com</a:t>
            </a:r>
            <a:r>
              <a:rPr lang="en-US" sz="1400" dirty="0"/>
              <a:t>/Web-Interactive-CSS-tutorials/CSS-Core-Concepts/80435-2.html</a:t>
            </a:r>
          </a:p>
          <a:p>
            <a:pPr lvl="1"/>
            <a:r>
              <a:rPr lang="en-US" sz="1400" dirty="0"/>
              <a:t>https://</a:t>
            </a:r>
            <a:r>
              <a:rPr lang="en-US" sz="1400" dirty="0" err="1"/>
              <a:t>www.lynda.com</a:t>
            </a:r>
            <a:r>
              <a:rPr lang="en-US" sz="1400" dirty="0"/>
              <a:t>/Web-Interactive-CSS-training/CSS-Page-Layouts/86003-2.html</a:t>
            </a:r>
          </a:p>
          <a:p>
            <a:r>
              <a:rPr lang="en-US" sz="1600" dirty="0" err="1"/>
              <a:t>www.codecademy.com</a:t>
            </a:r>
            <a:endParaRPr lang="en-US" sz="1600" dirty="0"/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These slides available at </a:t>
            </a:r>
            <a:r>
              <a:rPr lang="en-US" sz="1600" dirty="0" err="1"/>
              <a:t>joeystanley.com</a:t>
            </a:r>
            <a:r>
              <a:rPr lang="en-US" sz="1600" dirty="0"/>
              <a:t>/brand-yourself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Feedback survey at </a:t>
            </a:r>
            <a:r>
              <a:rPr lang="en-US" sz="1600" dirty="0" err="1"/>
              <a:t>joeystanley.com</a:t>
            </a:r>
            <a:r>
              <a:rPr lang="en-US" sz="1600" dirty="0"/>
              <a:t>/feedback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something new. Now. Seriously.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21A349-230E-804A-B2AF-7A6D9843047E}"/>
              </a:ext>
            </a:extLst>
          </p:cNvPr>
          <p:cNvSpPr/>
          <p:nvPr/>
        </p:nvSpPr>
        <p:spPr>
          <a:xfrm>
            <a:off x="6388274" y="4422625"/>
            <a:ext cx="5294334" cy="1390389"/>
          </a:xfrm>
          <a:prstGeom prst="roundRect">
            <a:avLst/>
          </a:prstGeom>
          <a:noFill/>
          <a:ln w="28575">
            <a:solidFill>
              <a:srgbClr val="305D9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8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pPr marL="0" indent="0">
              <a:buNone/>
            </a:pPr>
            <a:r>
              <a:rPr lang="en-US" dirty="0"/>
              <a:t>social media</a:t>
            </a:r>
          </a:p>
          <a:p>
            <a:r>
              <a:rPr lang="en-US" dirty="0" err="1"/>
              <a:t>Academia.edu</a:t>
            </a:r>
            <a:endParaRPr lang="en-US" dirty="0"/>
          </a:p>
          <a:p>
            <a:r>
              <a:rPr lang="en-US" dirty="0"/>
              <a:t>ResearchGate</a:t>
            </a:r>
          </a:p>
          <a:p>
            <a:r>
              <a:rPr lang="en-US" dirty="0" err="1"/>
              <a:t>GoogleScholar</a:t>
            </a:r>
            <a:endParaRPr lang="en-US" dirty="0"/>
          </a:p>
          <a:p>
            <a:r>
              <a:rPr lang="en-US" dirty="0"/>
              <a:t>others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personal webpage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website builders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 from scratch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to include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your community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Twitter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other places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7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059055" cy="4779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social networking site for academics</a:t>
            </a:r>
          </a:p>
          <a:p>
            <a:r>
              <a:rPr lang="en-US" dirty="0"/>
              <a:t>30 million users</a:t>
            </a:r>
          </a:p>
          <a:p>
            <a:r>
              <a:rPr lang="en-US" dirty="0"/>
              <a:t>“LinkedIn for smart people” 😉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upload your work</a:t>
            </a:r>
          </a:p>
          <a:p>
            <a:r>
              <a:rPr lang="en-US" dirty="0"/>
              <a:t>CV, papers, slides, posters, links</a:t>
            </a:r>
          </a:p>
          <a:p>
            <a:r>
              <a:rPr lang="en-US" dirty="0"/>
              <a:t>GoogleScholar picks up on 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analytics</a:t>
            </a:r>
          </a:p>
          <a:p>
            <a:r>
              <a:rPr lang="en-US" dirty="0"/>
              <a:t>time, paper, city, link</a:t>
            </a:r>
          </a:p>
          <a:p>
            <a:r>
              <a:rPr lang="en-US" dirty="0"/>
              <a:t>weekly summaries</a:t>
            </a:r>
          </a:p>
          <a:p>
            <a:r>
              <a:rPr lang="en-US" dirty="0"/>
              <a:t>notifications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Academia.edu: Main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57" y="1263499"/>
            <a:ext cx="4731743" cy="49460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57" y="1263498"/>
            <a:ext cx="4731743" cy="49460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68" y="1568982"/>
            <a:ext cx="6432721" cy="4020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81" y="1263498"/>
            <a:ext cx="2786293" cy="4960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5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169891" cy="47792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news feed</a:t>
            </a:r>
          </a:p>
          <a:p>
            <a:r>
              <a:rPr lang="en-US" dirty="0"/>
              <a:t>uploads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bookmarks</a:t>
            </a:r>
          </a:p>
          <a:p>
            <a:r>
              <a:rPr lang="en-US" dirty="0"/>
              <a:t>session activity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suggested jobs, people, topics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Academia.edu: Other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8" y="1346908"/>
            <a:ext cx="4510840" cy="4715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347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346908"/>
            <a:ext cx="4400282" cy="47792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readers</a:t>
            </a:r>
          </a:p>
          <a:p>
            <a:r>
              <a:rPr lang="en-US" dirty="0"/>
              <a:t>who is reading you</a:t>
            </a:r>
          </a:p>
          <a:p>
            <a:r>
              <a:rPr lang="en-US" dirty="0"/>
              <a:t>institution, job title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mentions</a:t>
            </a:r>
          </a:p>
          <a:p>
            <a:r>
              <a:rPr lang="en-US" dirty="0"/>
              <a:t>papers that cite you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advanced search</a:t>
            </a:r>
          </a:p>
          <a:p>
            <a:r>
              <a:rPr lang="en-US" dirty="0"/>
              <a:t>search text, keywords, filters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extra analytics</a:t>
            </a:r>
          </a:p>
          <a:p>
            <a:r>
              <a:rPr lang="en-US" dirty="0"/>
              <a:t>search terms</a:t>
            </a:r>
          </a:p>
          <a:p>
            <a:r>
              <a:rPr lang="en-US" dirty="0"/>
              <a:t>12-month impact</a:t>
            </a:r>
          </a:p>
          <a:p>
            <a:r>
              <a:rPr lang="en-US" dirty="0"/>
              <a:t>CV analytics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$8.25/month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Academia.edu: Premium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22" y="1192141"/>
            <a:ext cx="6087571" cy="5351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722" y="1193107"/>
            <a:ext cx="6085374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0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uploading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publishing open access</a:t>
                </a:r>
              </a:p>
              <a:p>
                <a:r>
                  <a:rPr lang="en-US" dirty="0"/>
                  <a:t>can upload anything (like term papers…)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it’s for profit and they can sell your data</a:t>
                </a:r>
              </a:p>
              <a:p>
                <a:r>
                  <a:rPr lang="en-US" dirty="0"/>
                  <a:t>not sure how they got the .edu domain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 permanent</a:t>
                </a:r>
              </a:p>
              <a:p>
                <a:r>
                  <a:rPr lang="en-US" dirty="0"/>
                  <a:t>Take-down notices from publishers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other</a:t>
                </a:r>
              </a:p>
              <a:p>
                <a:r>
                  <a:rPr lang="en-US" dirty="0"/>
                  <a:t>metadata (like journals titles, conference titles, etc.) not easy to add/view</a:t>
                </a:r>
              </a:p>
              <a:p>
                <a:r>
                  <a:rPr lang="en-US" dirty="0"/>
                  <a:t>some say it’s only for self-indulgent folks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0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Academia.edu: Criticisms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355478"/>
            <a:ext cx="768034" cy="76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04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921829" cy="4779256"/>
          </a:xfrm>
        </p:spPr>
        <p:txBody>
          <a:bodyPr numCol="1"/>
          <a:lstStyle/>
          <a:p>
            <a:pPr marL="0" indent="0">
              <a:buNone/>
            </a:pPr>
            <a:r>
              <a:rPr lang="en-US" dirty="0"/>
              <a:t>social networking site for scientists</a:t>
            </a:r>
          </a:p>
          <a:p>
            <a:pPr marL="457200" lvl="1" indent="0">
              <a:buNone/>
            </a:pPr>
            <a:r>
              <a:rPr lang="en-US" dirty="0"/>
              <a:t>9 million users </a:t>
            </a:r>
          </a:p>
          <a:p>
            <a:pPr marL="457200" lvl="1" indent="0">
              <a:buNone/>
            </a:pPr>
            <a:r>
              <a:rPr lang="en-US" dirty="0"/>
              <a:t>more international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lots of overlap with Academia.edu</a:t>
            </a:r>
          </a:p>
          <a:p>
            <a:r>
              <a:rPr lang="en-US" dirty="0"/>
              <a:t>upload papers</a:t>
            </a:r>
          </a:p>
          <a:p>
            <a:r>
              <a:rPr lang="en-US" dirty="0"/>
              <a:t>follow people and interests</a:t>
            </a:r>
          </a:p>
          <a:p>
            <a:r>
              <a:rPr lang="en-US" dirty="0"/>
              <a:t>collaboration, feedback, commenting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networks based on citations, co-authors</a:t>
            </a:r>
          </a:p>
          <a:p>
            <a:r>
              <a:rPr lang="en-US" dirty="0"/>
              <a:t>more people-based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Social Media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6850"/>
            <a:ext cx="829872" cy="829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28" y="1248079"/>
            <a:ext cx="5828428" cy="50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93743"/>
      </p:ext>
    </p:extLst>
  </p:cSld>
  <p:clrMapOvr>
    <a:masterClrMapping/>
  </p:clrMapOvr>
</p:sld>
</file>

<file path=ppt/theme/theme1.xml><?xml version="1.0" encoding="utf-8"?>
<a:theme xmlns:a="http://schemas.openxmlformats.org/drawingml/2006/main" name="UG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ue" id="{0F639B5D-A259-5F45-A821-FF91D2D87FD7}" vid="{EB804BE8-6243-5D46-AE8C-7687964F79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 Yourself</Template>
  <TotalTime>4252</TotalTime>
  <Words>1461</Words>
  <Application>Microsoft Macintosh PowerPoint</Application>
  <PresentationFormat>Widescreen</PresentationFormat>
  <Paragraphs>610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Avenir Book</vt:lpstr>
      <vt:lpstr>Avenir Roman</vt:lpstr>
      <vt:lpstr>Calibri</vt:lpstr>
      <vt:lpstr>Cambria Math</vt:lpstr>
      <vt:lpstr>Garamond</vt:lpstr>
      <vt:lpstr>UGA</vt:lpstr>
      <vt:lpstr>PowerPoint Presentation</vt:lpstr>
      <vt:lpstr>PowerPoint Presentation</vt:lpstr>
      <vt:lpstr>Outline</vt:lpstr>
      <vt:lpstr>Outline</vt:lpstr>
      <vt:lpstr>Academia.edu: Main Features</vt:lpstr>
      <vt:lpstr>Academia.edu: Other Features</vt:lpstr>
      <vt:lpstr>Academia.edu: Premium Features</vt:lpstr>
      <vt:lpstr>Academia.edu: Criticisms</vt:lpstr>
      <vt:lpstr>ResearchGate</vt:lpstr>
      <vt:lpstr>ResearchGate</vt:lpstr>
      <vt:lpstr>Google Scholar</vt:lpstr>
      <vt:lpstr>Impact Story</vt:lpstr>
      <vt:lpstr>Others</vt:lpstr>
      <vt:lpstr>Share Your Work</vt:lpstr>
      <vt:lpstr>Profile Fatigue</vt:lpstr>
      <vt:lpstr>Orcid</vt:lpstr>
      <vt:lpstr>Outline</vt:lpstr>
      <vt:lpstr>Outline</vt:lpstr>
      <vt:lpstr>General Information</vt:lpstr>
      <vt:lpstr>Website Builders</vt:lpstr>
      <vt:lpstr>Build from Scratch</vt:lpstr>
      <vt:lpstr>What to Include?</vt:lpstr>
      <vt:lpstr>Google Analytics</vt:lpstr>
      <vt:lpstr>Outline</vt:lpstr>
      <vt:lpstr>Outline</vt:lpstr>
      <vt:lpstr>Other Hidden Places</vt:lpstr>
      <vt:lpstr>Twitter</vt:lpstr>
      <vt:lpstr>Live Tweeting Conferences</vt:lpstr>
      <vt:lpstr>Outline</vt:lpstr>
      <vt:lpstr>Summary</vt:lpstr>
      <vt:lpstr>Credits</vt:lpstr>
      <vt:lpstr>Make something new. Now. Seriously. Go.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Abraham Stanley</dc:creator>
  <cp:lastModifiedBy>Joseph Abraham Stanley</cp:lastModifiedBy>
  <cp:revision>124</cp:revision>
  <dcterms:created xsi:type="dcterms:W3CDTF">2016-10-24T21:59:38Z</dcterms:created>
  <dcterms:modified xsi:type="dcterms:W3CDTF">2018-09-28T15:55:22Z</dcterms:modified>
</cp:coreProperties>
</file>